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zure.dachkompass-nrw.de/index.html" TargetMode="External"/><Relationship Id="rId3" Type="http://schemas.openxmlformats.org/officeDocument/2006/relationships/hyperlink" Target="https://azure.dachkompass-nrw.de/paket-b09e8b34475d48f0970d9aa24abc0919/dachfenster-pflegen-wann-eigenarbeit-m-glich-ist-und-wann-fachleute-ra-81de9ff3.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Dachfenster richtig öffnen und pflegen: Funktionen, Warnsignale und Sicherheit</a:t>
            </a:r>
          </a:p>
        </p:txBody>
      </p:sp>
      <p:sp>
        <p:nvSpPr>
          <p:cNvPr id="3" name="Content Placeholder 2"/>
          <p:cNvSpPr>
            <a:spLocks noGrp="1"/>
          </p:cNvSpPr>
          <p:nvPr>
            <p:ph idx="1"/>
          </p:nvPr>
        </p:nvSpPr>
        <p:spPr/>
        <p:txBody>
          <a:bodyPr/>
          <a:lstStyle/>
          <a:p>
            <a:r>
              <a:t>Dächer schützen Gebäude und beeinflussen Wohnkomfort, Energiebilanz und Bausubstanz. Ob Pflege, Reparatur oder Neugestaltung: Wer die grundlegenden Zusammenhänge kennt, kann Vorhaben besser einordnen und gezielter planen. Dieser Leitfaden fasst wesentliche Grundlagen zu Dachflächen, Dachfenstern, Wasserführung und Reinigung zusammen.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Dachkonstruktion und Bestand verstehen</a:t>
            </a:r>
          </a:p>
        </p:txBody>
      </p:sp>
      <p:sp>
        <p:nvSpPr>
          <p:cNvPr id="3" name="Content Placeholder 2"/>
          <p:cNvSpPr>
            <a:spLocks noGrp="1"/>
          </p:cNvSpPr>
          <p:nvPr>
            <p:ph idx="1"/>
          </p:nvPr>
        </p:nvSpPr>
        <p:spPr/>
        <p:txBody>
          <a:bodyPr/>
          <a:lstStyle/>
          <a:p>
            <a:pPr>
              <a:defRPr sz="1800"/>
            </a:pPr>
            <a:r>
              <a:t>Jedes Dach besteht aus tragender Struktur, Deckung und Anschlüssen. Material, Alter und Zustand dieser drei Bereiche bestimmen, welche Maßnahmen sinnvoll sind. Eine neue Dachdeckung ersetzt nicht automatisch eine fehlende oder beschädigte Dämmung. Undichte Anschlüsse, verstopfte Abläufe oder beschädigte Anschlüsse lassen sich nicht durch eine Reinigung beheben. Bevor ein Vorhaben festgelegt wird, hilft es, den vorhandenen Aufbau grob zu kennen: Dachform, Deckungsmaterial, bekannte frühere Arbeiten und vorhandene Dachfenster oder Gauben. Diese Angaben erleichtern die Einschätzung und die Beschreibung bei einer Fachanfrage.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Reparatur und Sanierung unterscheiden</a:t>
            </a:r>
          </a:p>
        </p:txBody>
      </p:sp>
      <p:sp>
        <p:nvSpPr>
          <p:cNvPr id="3" name="Content Placeholder 2"/>
          <p:cNvSpPr>
            <a:spLocks noGrp="1"/>
          </p:cNvSpPr>
          <p:nvPr>
            <p:ph idx="1"/>
          </p:nvPr>
        </p:nvSpPr>
        <p:spPr/>
        <p:txBody>
          <a:bodyPr/>
          <a:lstStyle/>
          <a:p>
            <a:pPr>
              <a:defRPr sz="1800"/>
            </a:pPr>
            <a:r>
              <a:t>Dachpflege umfasst die regelmäßige Reinigung und Sichtkontrolle, etwa von Abläufen, Anschlüssen und Wasserrinnen. Sie dient dazu, die Funktionsfähigkeit zu erhalten und Auffälligkeiten frühzeitig zu bemerken. Eine Reparatur behebt einen konkreten Schaden oder Defekt, etwa beschädigte Deckungselemente, undichte Anschlüsse oder defekte Beschläge an Dachfenstern. Eine Sanierung erneuert mehrere Schichten oder Bauteile gemeinsam, wenn Alter, Zustand oder geänderte Anforderungen das nahelegen. Die Abgrenzung hängt vom Zustand und vom Projektziel ab. Halten Sie bei einer Anfrage Modellangaben, Zeitpunkt und Lage der Auffälligkeit bereit, damit zwis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Reparatur und Sanierung unterscheiden</a:t>
            </a:r>
          </a:p>
        </p:txBody>
      </p:sp>
      <p:sp>
        <p:nvSpPr>
          <p:cNvPr id="3" name="Content Placeholder 2"/>
          <p:cNvSpPr>
            <a:spLocks noGrp="1"/>
          </p:cNvSpPr>
          <p:nvPr>
            <p:ph idx="1"/>
          </p:nvPr>
        </p:nvSpPr>
        <p:spPr/>
        <p:txBody>
          <a:bodyPr/>
          <a:lstStyle/>
          <a:p>
            <a:pPr>
              <a:defRPr sz="1800"/>
            </a:pPr>
            <a:r>
              <a:t>chen Pflege, Teilreparatur und einer weitergehenden Maßnahme unterschieden werden kann.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Dachfenster: Modell, Zugang und Pflege</a:t>
            </a:r>
          </a:p>
        </p:txBody>
      </p:sp>
      <p:sp>
        <p:nvSpPr>
          <p:cNvPr id="3" name="Content Placeholder 2"/>
          <p:cNvSpPr>
            <a:spLocks noGrp="1"/>
          </p:cNvSpPr>
          <p:nvPr>
            <p:ph idx="1"/>
          </p:nvPr>
        </p:nvSpPr>
        <p:spPr/>
        <p:txBody>
          <a:bodyPr/>
          <a:lstStyle/>
          <a:p>
            <a:pPr>
              <a:defRPr sz="1800"/>
            </a:pPr>
            <a:r>
              <a:t>Dachfenster haben herstellerspezifische Öffnungsarten, Pflegehinweise und Sicherungselemente. Schwingfenster und andere Öffnungsarten unterscheiden sich in der Bedienung und in den verfügbaren Reinigungsstellungen. Vor jeder Pflege sollten Modell und Anleitung geprüft werden. Nur der vorgesehene Innenzugang ist für die häusliche Pflege geeignet. Sobald ein Zugang auf das Dach nötig wäre, sollte die Aufgabe nicht eigenmächtig ausgeführt werden. Glas, Rahmen und äußerer Eindeckrahmen brauchen unterschiedliche Mittel und Hilfsmittel. Aggressive oder scheuernde Reiniger sind nicht pauschal geeignet, insbesondere bei beschichteten oder empfindlich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Dachfenster: Modell, Zugang und Pflege</a:t>
            </a:r>
          </a:p>
        </p:txBody>
      </p:sp>
      <p:sp>
        <p:nvSpPr>
          <p:cNvPr id="3" name="Content Placeholder 2"/>
          <p:cNvSpPr>
            <a:spLocks noGrp="1"/>
          </p:cNvSpPr>
          <p:nvPr>
            <p:ph idx="1"/>
          </p:nvPr>
        </p:nvSpPr>
        <p:spPr/>
        <p:txBody>
          <a:bodyPr/>
          <a:lstStyle/>
          <a:p>
            <a:pPr>
              <a:defRPr sz="1800"/>
            </a:pPr>
            <a:r>
              <a:t>en Oberflächen. Beschädigte Beschichtungen, Risse oder anhaltende Feuchtigkeit sind kein bloßes Reinigungsproblem, sondern ein Anlass zur Untersuchung.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Wasserführung und Abläufe am Dach</a:t>
            </a:r>
          </a:p>
        </p:txBody>
      </p:sp>
      <p:sp>
        <p:nvSpPr>
          <p:cNvPr id="3" name="Content Placeholder 2"/>
          <p:cNvSpPr>
            <a:spLocks noGrp="1"/>
          </p:cNvSpPr>
          <p:nvPr>
            <p:ph idx="1"/>
          </p:nvPr>
        </p:nvSpPr>
        <p:spPr/>
        <p:txBody>
          <a:bodyPr/>
          <a:lstStyle/>
          <a:p>
            <a:pPr>
              <a:defRPr sz="1800"/>
            </a:pPr>
            <a:r>
              <a:t>Die äußere Wasserführung am Eindeckrahmen leitet Regenwasser am Fenster vorbei in die Dachentwässerung. Verstopfte oder eingeschränkte Abläufe können Wasserstau und Feuchtigkeit im Anschlussbereich verursachen. Die Reinigung von Wasserabläufen ist von der Glasreinigung und der Pflege eines Lüftungsfilters zu unterscheiden. Laub und Ablagerungen können einen Anlass zur Kontrolle geben, dürfen aber nicht dazu verleiten, Dachanschlüsse oder Abdichtungen eigenmächtig zu zerlegen. Wenn ein Innenfleck nach einer vorgesehenen Pflege bestehen bleibt, kann die Ursache woanders liegen. In solchen Fällen ist eine gezielte Untersuchung sinnvoller als die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Wasserführung und Abläufe am Dach</a:t>
            </a:r>
          </a:p>
        </p:txBody>
      </p:sp>
      <p:sp>
        <p:nvSpPr>
          <p:cNvPr id="3" name="Content Placeholder 2"/>
          <p:cNvSpPr>
            <a:spLocks noGrp="1"/>
          </p:cNvSpPr>
          <p:nvPr>
            <p:ph idx="1"/>
          </p:nvPr>
        </p:nvSpPr>
        <p:spPr/>
        <p:txBody>
          <a:bodyPr/>
          <a:lstStyle/>
          <a:p>
            <a:pPr>
              <a:defRPr sz="1800"/>
            </a:pPr>
            <a:r>
              <a:t> Wiederholung einer Reinigung.</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Dachreinigung: Methoden und Grenzen</a:t>
            </a:r>
          </a:p>
        </p:txBody>
      </p:sp>
      <p:sp>
        <p:nvSpPr>
          <p:cNvPr id="3" name="Content Placeholder 2"/>
          <p:cNvSpPr>
            <a:spLocks noGrp="1"/>
          </p:cNvSpPr>
          <p:nvPr>
            <p:ph idx="1"/>
          </p:nvPr>
        </p:nvSpPr>
        <p:spPr/>
        <p:txBody>
          <a:bodyPr/>
          <a:lstStyle/>
          <a:p>
            <a:pPr>
              <a:defRPr sz="1800"/>
            </a:pPr>
            <a:r>
              <a:t>Dachreinigung mit Hochdruck ist keine universell sichere Lösung. Material, Oberflächenzustand und Alter der Deckung entscheiden darüber, ob und mit welchem Druck gearbeitet werden darf. Ziegel, Betonsteine, Schiefer und beschichtete Oberflächen haben unterschiedliche Anforderungen. Eine Reinigung sollte keine Schäden verdecken und nicht dazu führen, dass gelöste Ablagerungen die Entwässerung blockieren. Bei Verdacht auf asbesthaltige Materialien sind Eigenmaßnahmen ausgeschlossen. Dachrinnenreinigung und Dachreinigung sind getrennte Aufgaben mit eigenen Anforderungen an Zugang und Ausführung. Seriöse Angebote benennen die vorgesehene Methode,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Dachreinigung: Methoden und Grenzen</a:t>
            </a:r>
          </a:p>
        </p:txBody>
      </p:sp>
      <p:sp>
        <p:nvSpPr>
          <p:cNvPr id="3" name="Content Placeholder 2"/>
          <p:cNvSpPr>
            <a:spLocks noGrp="1"/>
          </p:cNvSpPr>
          <p:nvPr>
            <p:ph idx="1"/>
          </p:nvPr>
        </p:nvSpPr>
        <p:spPr/>
        <p:txBody>
          <a:bodyPr/>
          <a:lstStyle/>
          <a:p>
            <a:pPr>
              <a:defRPr sz="1800"/>
            </a:pPr>
            <a:r>
              <a:t> begründen die Eignung für das vorhandene Material und beschreiben, wie mit vorhandenen Schäden umgegangen wird.</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Angebote einholen und Vorhaben beschreiben</a:t>
            </a:r>
          </a:p>
        </p:txBody>
      </p:sp>
      <p:sp>
        <p:nvSpPr>
          <p:cNvPr id="3" name="Content Placeholder 2"/>
          <p:cNvSpPr>
            <a:spLocks noGrp="1"/>
          </p:cNvSpPr>
          <p:nvPr>
            <p:ph idx="1"/>
          </p:nvPr>
        </p:nvSpPr>
        <p:spPr/>
        <p:txBody>
          <a:bodyPr/>
          <a:lstStyle/>
          <a:p>
            <a:pPr>
              <a:defRPr sz="1800"/>
            </a:pPr>
            <a:r>
              <a:t>Eine aussagekräftige Anfrage enthält Angaben zum Gebäude, zum Projektort und zum konkreten Vorhaben. Relevant sind Dachform, Deckungsmaterial und bekannte Auffälligkeiten. Bei Dachfenstern helfen Modellangaben und Öffnungsart. Je genauer der Ist-Zustand beschrieben wird, desto besser lässt sich zwischen Pflege, Teilreparatur und Sanierung unterscheiden. Reinigung, Reparatur und eventuelle Beschichtung sollten als getrennte Positionen erkennbar sein. Fragen Sie bei Bedarf nach, warum ein Verfahren für Ihr Dach geeignet ist, welche Vorbereitung nötig ist und wie Schäden behandelt werden.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Entscheidungshilfen</a:t>
            </a:r>
          </a:p>
        </p:txBody>
      </p:sp>
      <p:sp>
        <p:nvSpPr>
          <p:cNvPr id="3" name="Content Placeholder 2"/>
          <p:cNvSpPr>
            <a:spLocks noGrp="1"/>
          </p:cNvSpPr>
          <p:nvPr>
            <p:ph idx="1"/>
          </p:nvPr>
        </p:nvSpPr>
        <p:spPr/>
        <p:txBody>
          <a:bodyPr/>
          <a:lstStyle/>
          <a:p>
            <a:r>
              <a:rPr sz="1800">
                <a:hlinkClick r:id="rId2"/>
              </a:rPr>
              <a:t>Dachdecker NRW: Dacharbeiten planen und anfragen</a:t>
            </a:r>
          </a:p>
          <a:p>
            <a:r>
              <a:rPr sz="1800">
                <a:hlinkClick r:id="rId3"/>
              </a:rPr>
              <a:t>Dachfenster pflegen: Wann Eigenarbeit möglich ist und wann Fachleute ranmüssen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